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36"/>
  </p:notesMasterIdLst>
  <p:sldIdLst>
    <p:sldId id="369" r:id="rId6"/>
    <p:sldId id="331" r:id="rId7"/>
    <p:sldId id="473" r:id="rId8"/>
    <p:sldId id="440" r:id="rId9"/>
    <p:sldId id="374" r:id="rId10"/>
    <p:sldId id="375" r:id="rId11"/>
    <p:sldId id="376" r:id="rId12"/>
    <p:sldId id="462" r:id="rId13"/>
    <p:sldId id="463" r:id="rId14"/>
    <p:sldId id="464" r:id="rId15"/>
    <p:sldId id="465" r:id="rId16"/>
    <p:sldId id="466" r:id="rId17"/>
    <p:sldId id="467" r:id="rId18"/>
    <p:sldId id="474" r:id="rId19"/>
    <p:sldId id="475" r:id="rId20"/>
    <p:sldId id="476" r:id="rId21"/>
    <p:sldId id="47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5" r:id="rId30"/>
    <p:sldId id="486" r:id="rId31"/>
    <p:sldId id="487" r:id="rId32"/>
    <p:sldId id="488" r:id="rId33"/>
    <p:sldId id="489" r:id="rId34"/>
    <p:sldId id="49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5E0DB-E541-78FB-4A6D-2D0B2D50039D}" v="6" dt="2023-01-24T15:05:13.433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C33B4B35-87E7-8B0E-8FEB-61124B3266AC}" v="247" dt="2023-02-08T17:33:39.423"/>
    <p1510:client id="{D74DD797-9BAB-8D88-342F-83A3EA9B7181}" v="2560" dt="2023-02-12T16:10:24.508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12/02/2023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l2sada/GolangTraining/blob/main/src/training/day1/enum.go" TargetMode="Externa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l2sada/GolangTraining/blob/main/training_material/GolangTrainingContent.xlsx" TargetMode="External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l2sada/GolangTraining/blob/main/training_material/GolangTrainingContent.xlsx" TargetMode="Externa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l2sada/GolangTraining/blob/main/training_material/GolangTrainingContent.xlsx" TargetMode="Externa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022" y="3461275"/>
            <a:ext cx="5875352" cy="637097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 panose="020B0703020202090204" pitchFamily="34" charset="0"/>
                <a:ea typeface="+mj-ea"/>
              </a:rPr>
              <a:t>Golang Training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  <a:cs typeface="Poppins ExtraLight"/>
              </a:rPr>
              <a:t>Golang: Constant</a:t>
            </a:r>
            <a:endParaRPr lang="en-US" dirty="0">
              <a:latin typeface="Trebuchet MS"/>
              <a:cs typeface="Poppins Extra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>
                <a:latin typeface="Arial"/>
                <a:ea typeface="Lato"/>
                <a:cs typeface="Arial"/>
              </a:rPr>
              <a:t>A constant is anything that doesn’t change its value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</a:t>
            </a:r>
            <a:r>
              <a:rPr lang="en-US" sz="2200">
                <a:latin typeface="Arial"/>
                <a:ea typeface="Lato"/>
                <a:cs typeface="Arial"/>
              </a:rPr>
              <a:t>Go const can be of type string, numeric, boolean, and characters.</a:t>
            </a: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sz="2200">
                <a:latin typeface="Arial"/>
                <a:ea typeface="Lato"/>
                <a:cs typeface="Arial"/>
              </a:rPr>
              <a:t>Syntax:  const &lt;const-name&gt; &lt;data-type&gt; = &lt;value&gt;</a:t>
            </a: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>
                <a:latin typeface="Arial"/>
                <a:ea typeface="Lato"/>
                <a:cs typeface="Arial"/>
              </a:rPr>
              <a:t>              const &lt;const-name&gt; = &lt;value&gt;</a:t>
            </a: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>
                <a:latin typeface="Arial"/>
                <a:ea typeface="Lato"/>
                <a:cs typeface="Arial"/>
              </a:rPr>
              <a:t>              Eg. const c string = "circle"</a:t>
            </a: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                  const c = "circle"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Scope of constants is same as variable scope (local and global)</a:t>
            </a: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6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  <a:cs typeface="Poppins ExtraLight"/>
              </a:rPr>
              <a:t>Golang: Enum</a:t>
            </a:r>
            <a:endParaRPr lang="en-US" dirty="0">
              <a:latin typeface="Trebuchet MS"/>
              <a:cs typeface="Poppins Extra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Enums in Golang are not supported</a:t>
            </a:r>
            <a:endParaRPr lang="en-US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We can simulate Enums using iota 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  <a:hlinkClick r:id="rId2"/>
              </a:rPr>
              <a:t>https://github.com/mail2sada/GolangTraining/blob/main/src/training/day1/enum.go</a:t>
            </a:r>
            <a:endParaRPr lang="en-US"/>
          </a:p>
          <a:p>
            <a:pPr indent="0">
              <a:spcAft>
                <a:spcPts val="1200"/>
              </a:spcAft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26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Go lang supports below type of operators</a:t>
            </a:r>
            <a:endParaRPr lang="en-US" sz="2200" dirty="0"/>
          </a:p>
          <a:p>
            <a:pPr marL="740410" lvl="1" indent="-283210"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Arithmetic Operators </a:t>
            </a:r>
          </a:p>
          <a:p>
            <a:pPr marL="740410" lvl="1" indent="-283210"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Relational Operators</a:t>
            </a:r>
          </a:p>
          <a:p>
            <a:pPr marL="740410" lvl="1" indent="-283210"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Logical Operators </a:t>
            </a:r>
          </a:p>
          <a:p>
            <a:pPr marL="740410" lvl="1" indent="-283210"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Bitwise Operators 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740410" lvl="1" indent="-283210"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Assignment Operators </a:t>
            </a:r>
          </a:p>
          <a:p>
            <a:pPr marL="740410" lvl="1" indent="-283210"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Misc Operators </a:t>
            </a:r>
          </a:p>
          <a:p>
            <a:pPr marL="740410" lvl="1" indent="-283210">
              <a:spcAft>
                <a:spcPts val="1200"/>
              </a:spcAft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322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Golang:Arithmatic</a:t>
            </a:r>
            <a:r>
              <a:rPr lang="en-US" dirty="0">
                <a:latin typeface="Trebuchet MS"/>
                <a:cs typeface="Poppins ExtraLight"/>
              </a:rPr>
              <a:t>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Addition: </a:t>
            </a:r>
            <a:endParaRPr lang="en-US"/>
          </a:p>
          <a:p>
            <a:pPr lvl="2" indent="-22352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‘+’ operator adds two operands. For example, </a:t>
            </a:r>
            <a:r>
              <a:rPr lang="en-US" sz="2000" dirty="0" err="1">
                <a:latin typeface="Arial"/>
                <a:ea typeface="Lato"/>
                <a:cs typeface="Arial"/>
              </a:rPr>
              <a:t>x+y</a:t>
            </a:r>
            <a:r>
              <a:rPr lang="en-US" sz="2000" dirty="0">
                <a:latin typeface="Arial"/>
                <a:ea typeface="Lato"/>
                <a:cs typeface="Arial"/>
              </a:rPr>
              <a:t>.</a:t>
            </a:r>
            <a:endParaRPr lang="en-US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Subtraction:</a:t>
            </a:r>
            <a:endParaRPr lang="en-US">
              <a:latin typeface="Arial"/>
              <a:ea typeface="Lato"/>
              <a:cs typeface="Arial"/>
            </a:endParaRPr>
          </a:p>
          <a:p>
            <a:pPr lvl="2" indent="-22352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 </a:t>
            </a:r>
            <a:r>
              <a:rPr lang="en-US" sz="2000" dirty="0">
                <a:latin typeface="Arial"/>
                <a:ea typeface="Lato"/>
                <a:cs typeface="Arial"/>
              </a:rPr>
              <a:t>‘-‘ operator subtracts two operands. For example, x-y.</a:t>
            </a:r>
            <a:endParaRPr lang="en-US">
              <a:latin typeface="Arial"/>
              <a:ea typeface="Lato"/>
              <a:cs typeface="Arial"/>
            </a:endParaRP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Multiplication: </a:t>
            </a:r>
            <a:endParaRPr lang="en-US">
              <a:latin typeface="Arial"/>
              <a:ea typeface="Lato"/>
              <a:cs typeface="Arial"/>
            </a:endParaRPr>
          </a:p>
          <a:p>
            <a:pPr lvl="2" indent="-22352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‘*’ operator multiplies two operands. For example, x*y.</a:t>
            </a:r>
            <a:endParaRPr lang="en-US">
              <a:latin typeface="Arial"/>
              <a:ea typeface="Lato"/>
              <a:cs typeface="Arial"/>
            </a:endParaRP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Division: </a:t>
            </a:r>
            <a:endParaRPr lang="en-US">
              <a:latin typeface="Arial"/>
              <a:ea typeface="Lato"/>
              <a:cs typeface="Arial"/>
            </a:endParaRPr>
          </a:p>
          <a:p>
            <a:pPr lvl="2" indent="-22352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‘/’ operator divides the first operand by the second. For example, x/y.</a:t>
            </a:r>
            <a:endParaRPr lang="en-US">
              <a:latin typeface="Arial"/>
              <a:ea typeface="Lato"/>
              <a:cs typeface="Arial"/>
            </a:endParaRP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Modulus: 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‘%’ operator returns the remainder when the first operand is divided by the second. For example, </a:t>
            </a:r>
            <a:r>
              <a:rPr lang="en-US" sz="2000" dirty="0" err="1">
                <a:latin typeface="Arial"/>
                <a:ea typeface="Lato"/>
                <a:cs typeface="Arial"/>
              </a:rPr>
              <a:t>x%y</a:t>
            </a:r>
            <a:r>
              <a:rPr lang="en-US" sz="20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328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Relational</a:t>
            </a:r>
            <a:r>
              <a:rPr lang="en-US" dirty="0">
                <a:latin typeface="Arial"/>
                <a:cs typeface="Arial"/>
              </a:rPr>
              <a:t>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=='(Equal To) 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>
                <a:latin typeface="Arial"/>
                <a:ea typeface="Lato"/>
                <a:cs typeface="Arial"/>
              </a:rPr>
              <a:t>example, 5==5 will return true.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‘!='(Not Equal To) 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 example, 5!=5 will return false.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‘&gt;'(Greater Than)</a:t>
            </a:r>
            <a:endParaRPr lang="en-US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example, 6&gt;5 will return true.</a:t>
            </a:r>
            <a:endParaRPr lang="en-US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‘&lt;‘(Less Than)</a:t>
            </a:r>
            <a:endParaRPr lang="en-US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example, 6&lt;5 will return false.</a:t>
            </a:r>
            <a:endParaRPr lang="en-US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‘&gt;='(Greater Than Equal To)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example, 5&gt;=5 will return true.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‘&lt;='(Less Than Equal To)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5&lt;=5 will also return true.</a:t>
            </a: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315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Relational</a:t>
            </a:r>
            <a:r>
              <a:rPr lang="en-US" dirty="0">
                <a:latin typeface="Arial"/>
                <a:cs typeface="Arial"/>
              </a:rPr>
              <a:t>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=='(Equal To) 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>
                <a:latin typeface="Arial"/>
                <a:ea typeface="Lato"/>
                <a:cs typeface="Arial"/>
              </a:rPr>
              <a:t>example, 5==5 will return true.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‘!='(Not Equal To) 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 example, 5!=5 will return false.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‘&gt;'(Greater Than)</a:t>
            </a:r>
            <a:endParaRPr lang="en-US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example, 6&gt;5 will return true.</a:t>
            </a:r>
            <a:endParaRPr lang="en-US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>
                <a:latin typeface="Arial"/>
                <a:ea typeface="Lato"/>
                <a:cs typeface="Arial"/>
              </a:rPr>
              <a:t>‘&lt;‘(Less Than)</a:t>
            </a:r>
            <a:endParaRPr lang="en-US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>
                <a:latin typeface="Arial"/>
                <a:ea typeface="Lato"/>
                <a:cs typeface="Arial"/>
              </a:rPr>
              <a:t>example, 6&lt;5 will return </a:t>
            </a:r>
            <a:r>
              <a:rPr lang="en-US" sz="1800" dirty="0">
                <a:latin typeface="Arial"/>
                <a:ea typeface="Lato"/>
                <a:cs typeface="Arial"/>
              </a:rPr>
              <a:t>false.</a:t>
            </a:r>
            <a:endParaRPr lang="en-US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>
                <a:latin typeface="Arial"/>
                <a:ea typeface="Lato"/>
                <a:cs typeface="Arial"/>
              </a:rPr>
              <a:t>‘&gt;='(Greater Than Equal To)</a:t>
            </a:r>
            <a:endParaRPr lang="en-US" sz="18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>
                <a:latin typeface="Arial"/>
                <a:ea typeface="Lato"/>
                <a:cs typeface="Arial"/>
              </a:rPr>
              <a:t>example, 5&gt;=5 will return </a:t>
            </a:r>
            <a:r>
              <a:rPr lang="en-US" sz="1800" dirty="0">
                <a:latin typeface="Arial"/>
                <a:ea typeface="Lato"/>
                <a:cs typeface="Arial"/>
              </a:rPr>
              <a:t>true.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>
                <a:latin typeface="Arial"/>
                <a:ea typeface="Lato"/>
                <a:cs typeface="Arial"/>
              </a:rPr>
              <a:t>‘&lt;='(Less Than Equal To)</a:t>
            </a:r>
            <a:endParaRPr lang="en-US" sz="180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>
                <a:latin typeface="Arial"/>
                <a:ea typeface="Lato"/>
                <a:cs typeface="Arial"/>
              </a:rPr>
              <a:t>5&lt;=5 will also return true.</a:t>
            </a:r>
            <a:endParaRPr lang="en-US" sz="180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726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Logical</a:t>
            </a:r>
            <a:r>
              <a:rPr lang="en-US" dirty="0">
                <a:latin typeface="Arial"/>
                <a:cs typeface="Arial"/>
              </a:rPr>
              <a:t> Operators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600" b="1" dirty="0">
                <a:latin typeface="Arial"/>
                <a:ea typeface="Lato"/>
                <a:cs typeface="Arial"/>
              </a:rPr>
              <a:t>AND(</a:t>
            </a:r>
            <a:r>
              <a:rPr lang="en-US" sz="1600" dirty="0">
                <a:latin typeface="Arial"/>
                <a:ea typeface="Lato"/>
                <a:cs typeface="Arial"/>
              </a:rPr>
              <a:t>&amp;&amp;) operator returns true when both the conditions in consideration are satisfied. </a:t>
            </a:r>
            <a:endParaRPr lang="en-US" sz="16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 a &amp;&amp; b returns true when both a and b are true (i.e. non-zero).</a:t>
            </a:r>
            <a:endParaRPr lang="en-US" sz="1600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600" b="1">
                <a:latin typeface="Arial"/>
                <a:ea typeface="Lato"/>
                <a:cs typeface="Arial"/>
              </a:rPr>
              <a:t>Logical(</a:t>
            </a:r>
            <a:r>
              <a:rPr lang="en-US" sz="1600">
                <a:latin typeface="Arial"/>
                <a:ea typeface="Lato"/>
                <a:cs typeface="Arial"/>
              </a:rPr>
              <a:t>‘||’) operator returns true when one (or both) of the conditions in consideration is satisfied. </a:t>
            </a:r>
            <a:endParaRPr lang="en-US" sz="1600"/>
          </a:p>
          <a:p>
            <a:pPr lvl="2" indent="-223520">
              <a:buClr>
                <a:srgbClr val="003871"/>
              </a:buClr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a || b returns true if one of a or b is true (i.e. non-zero). Of course, it returns true when both a and b are true.</a:t>
            </a:r>
            <a:endParaRPr lang="en-US" sz="1600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600" b="1">
                <a:latin typeface="Arial"/>
                <a:ea typeface="Lato"/>
                <a:cs typeface="Arial"/>
              </a:rPr>
              <a:t>NOT(</a:t>
            </a:r>
            <a:r>
              <a:rPr lang="en-US" sz="1600">
                <a:latin typeface="Arial"/>
                <a:ea typeface="Lato"/>
                <a:cs typeface="Arial"/>
              </a:rPr>
              <a:t>‘!’) operator returns true the condition in consideration is not satisfied. </a:t>
            </a:r>
            <a:endParaRPr lang="en-US" sz="1600"/>
          </a:p>
          <a:p>
            <a:pPr lvl="2" indent="-223520">
              <a:buClr>
                <a:srgbClr val="003871"/>
              </a:buClr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!a returns true if a is false, i.e. when a=0.</a:t>
            </a: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628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Bitwise</a:t>
            </a:r>
            <a:r>
              <a:rPr lang="en-US" dirty="0">
                <a:latin typeface="Arial"/>
                <a:cs typeface="Arial"/>
              </a:rPr>
              <a:t> Operators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400" b="1" dirty="0">
                <a:latin typeface="Arial"/>
                <a:ea typeface="Lato"/>
                <a:cs typeface="Arial"/>
              </a:rPr>
              <a:t> bitwise AND(&amp;): </a:t>
            </a:r>
            <a:r>
              <a:rPr lang="en-US" sz="1400" dirty="0">
                <a:latin typeface="Arial"/>
                <a:ea typeface="Lato"/>
                <a:cs typeface="Arial"/>
              </a:rPr>
              <a:t>Takes two numbers as operands and does AND on every bit of two numbers. The result of AND is 1 only if both bits are 1.</a:t>
            </a:r>
            <a:endParaRPr lang="en-US" sz="1400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400" b="1" dirty="0">
                <a:latin typeface="Arial"/>
                <a:ea typeface="Lato"/>
                <a:cs typeface="Arial"/>
              </a:rPr>
              <a:t>bitwise OR(|): </a:t>
            </a:r>
            <a:r>
              <a:rPr lang="en-US" sz="1400" dirty="0">
                <a:latin typeface="Arial"/>
                <a:ea typeface="Lato"/>
                <a:cs typeface="Arial"/>
              </a:rPr>
              <a:t>Takes two numbers as operands and does OR on every bit of two numbers. The result of OR is 1 any of the two bits is 1.</a:t>
            </a:r>
            <a:endParaRPr lang="en-US" sz="1400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400" b="1" dirty="0">
                <a:latin typeface="Arial"/>
                <a:ea typeface="Lato"/>
                <a:cs typeface="Arial"/>
              </a:rPr>
              <a:t>bitwise XOR(^): </a:t>
            </a:r>
            <a:r>
              <a:rPr lang="en-US" sz="1400" dirty="0">
                <a:latin typeface="Arial"/>
                <a:ea typeface="Lato"/>
                <a:cs typeface="Arial"/>
              </a:rPr>
              <a:t>Takes two numbers as operands and does XOR on every bit of two numbers. The result of XOR is 1 if the two bits are different.</a:t>
            </a:r>
            <a:endParaRPr lang="en-US" sz="14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400" b="1" dirty="0">
                <a:latin typeface="Arial"/>
                <a:ea typeface="Lato"/>
                <a:cs typeface="Arial"/>
              </a:rPr>
              <a:t>left shift(&lt;&lt;): </a:t>
            </a:r>
            <a:r>
              <a:rPr lang="en-US" sz="1400" dirty="0">
                <a:latin typeface="Arial"/>
                <a:ea typeface="Lato"/>
                <a:cs typeface="Arial"/>
              </a:rPr>
              <a:t>Takes two numbers, left shifts the bits of the first operand, the second operand decides the number of places to shift.</a:t>
            </a:r>
            <a:endParaRPr lang="en-US" sz="140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400" b="1" dirty="0">
                <a:latin typeface="Arial"/>
                <a:ea typeface="Lato"/>
                <a:cs typeface="Arial"/>
              </a:rPr>
              <a:t>right shift(&gt;&gt;): </a:t>
            </a:r>
            <a:r>
              <a:rPr lang="en-US" sz="1400" dirty="0">
                <a:latin typeface="Arial"/>
                <a:ea typeface="Lato"/>
                <a:cs typeface="Arial"/>
              </a:rPr>
              <a:t>Takes two numbers, right shifts the bits of the first operand, the second operand decides the number of places to shift.</a:t>
            </a: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400" b="1" dirty="0">
                <a:latin typeface="Arial"/>
                <a:ea typeface="Lato"/>
                <a:cs typeface="Arial"/>
              </a:rPr>
              <a:t>AND NOT(&amp;^): </a:t>
            </a:r>
            <a:r>
              <a:rPr lang="en-US" sz="1400" dirty="0">
                <a:latin typeface="Arial"/>
                <a:ea typeface="Lato"/>
                <a:cs typeface="Arial"/>
              </a:rPr>
              <a:t>This is a bit clear operator.</a:t>
            </a: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24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Assignment</a:t>
            </a:r>
            <a:r>
              <a:rPr lang="en-US" dirty="0">
                <a:latin typeface="Arial"/>
                <a:cs typeface="Arial"/>
              </a:rPr>
              <a:t> Operators 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“=” : is used to assign the value on the right to the variable on the left.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“+=”: f</a:t>
            </a:r>
            <a:r>
              <a:rPr lang="en-US" dirty="0">
                <a:latin typeface="Arial"/>
                <a:ea typeface="Lato"/>
                <a:cs typeface="Arial"/>
              </a:rPr>
              <a:t>irst adds the current value of the variable on left to the value on the right and then assigns the </a:t>
            </a:r>
            <a:r>
              <a:rPr lang="en-US" sz="1400" dirty="0">
                <a:latin typeface="Arial"/>
                <a:ea typeface="Lato"/>
                <a:cs typeface="Arial"/>
              </a:rPr>
              <a:t>result </a:t>
            </a:r>
            <a:r>
              <a:rPr lang="en-US" dirty="0">
                <a:latin typeface="Arial"/>
                <a:ea typeface="Lato"/>
                <a:cs typeface="Arial"/>
              </a:rPr>
              <a:t>to the variable on the left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“-=”:</a:t>
            </a:r>
            <a:r>
              <a:rPr lang="en-US" dirty="0">
                <a:latin typeface="Arial"/>
                <a:ea typeface="Lato"/>
                <a:cs typeface="Arial"/>
              </a:rPr>
              <a:t>first subtracts the current value of the variable on left from the value on the right </a:t>
            </a:r>
            <a:r>
              <a:rPr lang="en-US" sz="1400" dirty="0">
                <a:latin typeface="Arial"/>
                <a:ea typeface="Lato"/>
                <a:cs typeface="Arial"/>
              </a:rPr>
              <a:t>and </a:t>
            </a:r>
            <a:r>
              <a:rPr lang="en-US" dirty="0">
                <a:latin typeface="Arial"/>
                <a:ea typeface="Lato"/>
                <a:cs typeface="Arial"/>
              </a:rPr>
              <a:t>then assigns the result to the variable </a:t>
            </a:r>
            <a:r>
              <a:rPr lang="en-US" sz="1400" dirty="0">
                <a:latin typeface="Arial"/>
                <a:ea typeface="Lato"/>
                <a:cs typeface="Arial"/>
              </a:rPr>
              <a:t>on </a:t>
            </a:r>
            <a:r>
              <a:rPr lang="en-US" dirty="0">
                <a:latin typeface="Arial"/>
                <a:ea typeface="Lato"/>
                <a:cs typeface="Arial"/>
              </a:rPr>
              <a:t>the left.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“*=”: </a:t>
            </a:r>
            <a:r>
              <a:rPr lang="en-US" dirty="0">
                <a:latin typeface="Arial"/>
                <a:ea typeface="Lato"/>
                <a:cs typeface="Arial"/>
              </a:rPr>
              <a:t>first multiplies the current value of the variable on left to the value on the right and then assigns the </a:t>
            </a:r>
            <a:r>
              <a:rPr lang="en-US" sz="1400" dirty="0">
                <a:latin typeface="Arial"/>
                <a:ea typeface="Lato"/>
                <a:cs typeface="Arial"/>
              </a:rPr>
              <a:t>result </a:t>
            </a:r>
            <a:r>
              <a:rPr lang="en-US" dirty="0">
                <a:latin typeface="Arial"/>
                <a:ea typeface="Lato"/>
                <a:cs typeface="Arial"/>
              </a:rPr>
              <a:t>to the variable on the left.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“/=”: </a:t>
            </a:r>
            <a:r>
              <a:rPr lang="en-US" dirty="0">
                <a:latin typeface="Arial"/>
                <a:ea typeface="Lato"/>
                <a:cs typeface="Arial"/>
              </a:rPr>
              <a:t>first divides the current value </a:t>
            </a:r>
            <a:r>
              <a:rPr lang="en-US" sz="1400" dirty="0">
                <a:latin typeface="Arial"/>
                <a:ea typeface="Lato"/>
                <a:cs typeface="Arial"/>
              </a:rPr>
              <a:t>of the </a:t>
            </a:r>
            <a:r>
              <a:rPr lang="en-US" dirty="0">
                <a:latin typeface="Arial"/>
                <a:ea typeface="Lato"/>
                <a:cs typeface="Arial"/>
              </a:rPr>
              <a:t>variable on left by the value on the right and then assigns the result to the variable on the left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“%=”: f</a:t>
            </a:r>
            <a:r>
              <a:rPr lang="en-US" dirty="0">
                <a:latin typeface="Arial"/>
                <a:ea typeface="Lato"/>
                <a:cs typeface="Arial"/>
              </a:rPr>
              <a:t>irst modulo the current value of the variable on left by the value on the right </a:t>
            </a:r>
            <a:r>
              <a:rPr lang="en-US" sz="1400" dirty="0">
                <a:latin typeface="Arial"/>
                <a:ea typeface="Lato"/>
                <a:cs typeface="Arial"/>
              </a:rPr>
              <a:t>and </a:t>
            </a:r>
            <a:r>
              <a:rPr lang="en-US" dirty="0">
                <a:latin typeface="Arial"/>
                <a:ea typeface="Lato"/>
                <a:cs typeface="Arial"/>
              </a:rPr>
              <a:t>then assigns the result to the variable </a:t>
            </a:r>
            <a:r>
              <a:rPr lang="en-US" sz="1400" dirty="0">
                <a:latin typeface="Arial"/>
                <a:ea typeface="Lato"/>
                <a:cs typeface="Arial"/>
              </a:rPr>
              <a:t>on </a:t>
            </a:r>
            <a:r>
              <a:rPr lang="en-US" dirty="0">
                <a:latin typeface="Arial"/>
                <a:ea typeface="Lato"/>
                <a:cs typeface="Arial"/>
              </a:rPr>
              <a:t>the left.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“&amp;=”: </a:t>
            </a:r>
            <a:r>
              <a:rPr lang="en-US" dirty="0">
                <a:latin typeface="Arial"/>
                <a:ea typeface="Lato"/>
                <a:cs typeface="Arial"/>
              </a:rPr>
              <a:t>first “Bitwise AND” the current value </a:t>
            </a:r>
            <a:r>
              <a:rPr lang="en-US" sz="1400" dirty="0">
                <a:latin typeface="Arial"/>
                <a:ea typeface="Lato"/>
                <a:cs typeface="Arial"/>
              </a:rPr>
              <a:t>of the </a:t>
            </a:r>
            <a:r>
              <a:rPr lang="en-US" dirty="0">
                <a:latin typeface="Arial"/>
                <a:ea typeface="Lato"/>
                <a:cs typeface="Arial"/>
              </a:rPr>
              <a:t>variable on the left by the value on the right and then assigns the result to the variable on the left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“^=”: </a:t>
            </a:r>
            <a:r>
              <a:rPr lang="en-US" dirty="0">
                <a:latin typeface="Arial"/>
                <a:ea typeface="Lato"/>
                <a:cs typeface="Arial"/>
              </a:rPr>
              <a:t>first “Bitwise Exclusive OR” the current value of the variable on </a:t>
            </a:r>
            <a:r>
              <a:rPr lang="en-US" sz="1400" dirty="0">
                <a:latin typeface="Arial"/>
                <a:ea typeface="Lato"/>
                <a:cs typeface="Arial"/>
              </a:rPr>
              <a:t>left </a:t>
            </a:r>
            <a:r>
              <a:rPr lang="en-US" dirty="0">
                <a:latin typeface="Arial"/>
                <a:ea typeface="Lato"/>
                <a:cs typeface="Arial"/>
              </a:rPr>
              <a:t>by the value on the right and then assigns the result to the variable on the </a:t>
            </a:r>
            <a:r>
              <a:rPr lang="en-US" sz="1400" dirty="0">
                <a:latin typeface="Arial"/>
                <a:ea typeface="Lato"/>
                <a:cs typeface="Arial"/>
              </a:rPr>
              <a:t>left</a:t>
            </a:r>
            <a:r>
              <a:rPr lang="en-US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“|=”:</a:t>
            </a:r>
            <a:r>
              <a:rPr lang="en-US" dirty="0">
                <a:latin typeface="Arial"/>
                <a:ea typeface="Lato"/>
                <a:cs typeface="Arial"/>
              </a:rPr>
              <a:t> first “Bitwise Inclusive OR”</a:t>
            </a:r>
            <a:r>
              <a:rPr lang="en-US" sz="1400" dirty="0">
                <a:latin typeface="Arial"/>
                <a:ea typeface="Lato"/>
                <a:cs typeface="Arial"/>
              </a:rPr>
              <a:t> the </a:t>
            </a:r>
            <a:r>
              <a:rPr lang="en-US" dirty="0">
                <a:latin typeface="Arial"/>
                <a:ea typeface="Lato"/>
                <a:cs typeface="Arial"/>
              </a:rPr>
              <a:t>current value </a:t>
            </a:r>
            <a:r>
              <a:rPr lang="en-US" sz="1400" dirty="0">
                <a:latin typeface="Arial"/>
                <a:ea typeface="Lato"/>
                <a:cs typeface="Arial"/>
              </a:rPr>
              <a:t>of the </a:t>
            </a:r>
            <a:r>
              <a:rPr lang="en-US" dirty="0">
                <a:latin typeface="Arial"/>
                <a:ea typeface="Lato"/>
                <a:cs typeface="Arial"/>
              </a:rPr>
              <a:t>variable on left by the value on </a:t>
            </a:r>
            <a:r>
              <a:rPr lang="en-US" sz="1400" dirty="0">
                <a:latin typeface="Arial"/>
                <a:ea typeface="Lato"/>
                <a:cs typeface="Arial"/>
              </a:rPr>
              <a:t>the </a:t>
            </a:r>
            <a:r>
              <a:rPr lang="en-US" dirty="0">
                <a:latin typeface="Arial"/>
                <a:ea typeface="Lato"/>
                <a:cs typeface="Arial"/>
              </a:rPr>
              <a:t>right and then assigns </a:t>
            </a:r>
            <a:r>
              <a:rPr lang="en-US" sz="1400" dirty="0">
                <a:latin typeface="Arial"/>
                <a:ea typeface="Lato"/>
                <a:cs typeface="Arial"/>
              </a:rPr>
              <a:t>the </a:t>
            </a:r>
            <a:r>
              <a:rPr lang="en-US" dirty="0">
                <a:latin typeface="Arial"/>
                <a:ea typeface="Lato"/>
                <a:cs typeface="Arial"/>
              </a:rPr>
              <a:t>result </a:t>
            </a:r>
            <a:r>
              <a:rPr lang="en-US" sz="1400" dirty="0">
                <a:latin typeface="Arial"/>
                <a:ea typeface="Lato"/>
                <a:cs typeface="Arial"/>
              </a:rPr>
              <a:t>to </a:t>
            </a:r>
            <a:r>
              <a:rPr lang="en-US" dirty="0">
                <a:latin typeface="Arial"/>
                <a:ea typeface="Lato"/>
                <a:cs typeface="Arial"/>
              </a:rPr>
              <a:t>the variable on the left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“&lt;&lt;=”:</a:t>
            </a:r>
            <a:r>
              <a:rPr lang="en-US" dirty="0">
                <a:latin typeface="Arial"/>
                <a:ea typeface="Lato"/>
                <a:cs typeface="Arial"/>
              </a:rPr>
              <a:t> first “Left </a:t>
            </a:r>
            <a:r>
              <a:rPr lang="en-US" sz="1400" dirty="0">
                <a:latin typeface="Arial"/>
                <a:ea typeface="Lato"/>
                <a:cs typeface="Arial"/>
              </a:rPr>
              <a:t>shift</a:t>
            </a:r>
            <a:r>
              <a:rPr lang="en-US" dirty="0">
                <a:latin typeface="Arial"/>
                <a:ea typeface="Lato"/>
                <a:cs typeface="Arial"/>
              </a:rPr>
              <a:t> AND” </a:t>
            </a:r>
            <a:r>
              <a:rPr lang="en-US" sz="1400" dirty="0">
                <a:latin typeface="Arial"/>
                <a:ea typeface="Lato"/>
                <a:cs typeface="Arial"/>
              </a:rPr>
              <a:t>the </a:t>
            </a:r>
            <a:r>
              <a:rPr lang="en-US" dirty="0">
                <a:latin typeface="Arial"/>
                <a:ea typeface="Lato"/>
                <a:cs typeface="Arial"/>
              </a:rPr>
              <a:t>current value </a:t>
            </a:r>
            <a:r>
              <a:rPr lang="en-US" sz="1400" dirty="0">
                <a:latin typeface="Arial"/>
                <a:ea typeface="Lato"/>
                <a:cs typeface="Arial"/>
              </a:rPr>
              <a:t>of the </a:t>
            </a:r>
            <a:r>
              <a:rPr lang="en-US" dirty="0">
                <a:latin typeface="Arial"/>
                <a:ea typeface="Lato"/>
                <a:cs typeface="Arial"/>
              </a:rPr>
              <a:t>variable on left by the value on </a:t>
            </a:r>
            <a:r>
              <a:rPr lang="en-US" sz="1400" dirty="0">
                <a:latin typeface="Arial"/>
                <a:ea typeface="Lato"/>
                <a:cs typeface="Arial"/>
              </a:rPr>
              <a:t>the </a:t>
            </a:r>
            <a:r>
              <a:rPr lang="en-US" dirty="0">
                <a:latin typeface="Arial"/>
                <a:ea typeface="Lato"/>
                <a:cs typeface="Arial"/>
              </a:rPr>
              <a:t>right and then assigns </a:t>
            </a:r>
            <a:r>
              <a:rPr lang="en-US" sz="1400" dirty="0">
                <a:latin typeface="Arial"/>
                <a:ea typeface="Lato"/>
                <a:cs typeface="Arial"/>
              </a:rPr>
              <a:t>the </a:t>
            </a:r>
            <a:r>
              <a:rPr lang="en-US" dirty="0">
                <a:latin typeface="Arial"/>
                <a:ea typeface="Lato"/>
                <a:cs typeface="Arial"/>
              </a:rPr>
              <a:t>result </a:t>
            </a:r>
            <a:r>
              <a:rPr lang="en-US" sz="1400" dirty="0">
                <a:latin typeface="Arial"/>
                <a:ea typeface="Lato"/>
                <a:cs typeface="Arial"/>
              </a:rPr>
              <a:t>to </a:t>
            </a:r>
            <a:r>
              <a:rPr lang="en-US" dirty="0">
                <a:latin typeface="Arial"/>
                <a:ea typeface="Lato"/>
                <a:cs typeface="Arial"/>
              </a:rPr>
              <a:t>the variable on the left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“&gt;&gt;=”:</a:t>
            </a:r>
            <a:r>
              <a:rPr lang="en-US" dirty="0">
                <a:latin typeface="Arial"/>
                <a:ea typeface="Lato"/>
                <a:cs typeface="Arial"/>
              </a:rPr>
              <a:t> first “Right shift AND” the current value of the variable on left by the value on the right and then assigns the result to the variable on the left</a:t>
            </a:r>
            <a:r>
              <a:rPr lang="en-US" sz="1400" dirty="0">
                <a:latin typeface="Arial"/>
                <a:ea typeface="Lato"/>
                <a:cs typeface="Arial"/>
              </a:rPr>
              <a:t>.</a:t>
            </a: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4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13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062-C089-4F23-6CDD-78B982AF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 </a:t>
            </a:r>
            <a:r>
              <a:rPr lang="en-US" dirty="0">
                <a:latin typeface="Trebuchet MS"/>
                <a:cs typeface="Poppins ExtraLight"/>
              </a:rPr>
              <a:t>Misc Operators</a:t>
            </a:r>
            <a:endParaRPr lang="en-GB" dirty="0">
              <a:latin typeface="Trebuchet MS"/>
              <a:cs typeface="Poppins Extra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BC0-2899-9431-EC25-13BF24CE50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b="1" dirty="0">
                <a:latin typeface="Arial"/>
                <a:ea typeface="Lato"/>
                <a:cs typeface="Arial"/>
              </a:rPr>
              <a:t>&amp;: </a:t>
            </a:r>
            <a:r>
              <a:rPr lang="en-GB" dirty="0">
                <a:latin typeface="Arial"/>
                <a:ea typeface="Lato"/>
                <a:cs typeface="Arial"/>
              </a:rPr>
              <a:t>This operator returns the address of the variable.</a:t>
            </a:r>
          </a:p>
          <a:p>
            <a:pPr indent="-283210"/>
            <a:r>
              <a:rPr lang="en-GB" b="1" dirty="0">
                <a:latin typeface="Arial"/>
                <a:ea typeface="Lato"/>
                <a:cs typeface="Arial"/>
              </a:rPr>
              <a:t>*: </a:t>
            </a:r>
            <a:r>
              <a:rPr lang="en-GB" dirty="0">
                <a:latin typeface="Arial"/>
                <a:ea typeface="Lato"/>
                <a:cs typeface="Arial"/>
              </a:rPr>
              <a:t>This operator provides pointer to a variable.</a:t>
            </a:r>
          </a:p>
          <a:p>
            <a:pPr indent="-283210"/>
            <a:r>
              <a:rPr lang="en-GB" b="1" dirty="0">
                <a:latin typeface="Arial"/>
                <a:ea typeface="Lato"/>
                <a:cs typeface="Arial"/>
              </a:rPr>
              <a:t>&lt;-:</a:t>
            </a:r>
            <a:r>
              <a:rPr lang="en-GB" dirty="0">
                <a:latin typeface="Arial"/>
                <a:ea typeface="Lato"/>
                <a:cs typeface="Arial"/>
              </a:rPr>
              <a:t>The name of this operator is receive. It is used to receive a value from the channel.</a:t>
            </a: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624FD-3A68-9C96-9BC6-FAA96194F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19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122" y="1427753"/>
            <a:ext cx="11528573" cy="4779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2400" dirty="0">
                <a:latin typeface="Arial"/>
                <a:ea typeface="Lato"/>
                <a:cs typeface="Arial"/>
              </a:rPr>
              <a:t>Identifiers are the user-defined name of the program components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  <a:p>
            <a:pPr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4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 In Go Language Identifiers a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variable name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function name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constant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statement labels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package name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Types</a:t>
            </a:r>
            <a:endParaRPr lang="en-US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endParaRPr lang="en-US" dirty="0">
              <a:solidFill>
                <a:srgbClr val="595959"/>
              </a:solidFill>
              <a:latin typeface="Arial"/>
              <a:ea typeface="Lato"/>
              <a:cs typeface="Arial"/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[explain with </a:t>
            </a:r>
            <a:r>
              <a:rPr lang="en-US" dirty="0" err="1">
                <a:solidFill>
                  <a:srgbClr val="595959"/>
                </a:solidFill>
                <a:latin typeface="Arial"/>
                <a:ea typeface="Lato"/>
                <a:cs typeface="Arial"/>
              </a:rPr>
              <a:t>helloworld.go</a:t>
            </a:r>
            <a:r>
              <a:rPr lang="en-US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]</a:t>
            </a:r>
            <a:endParaRPr lang="en-US">
              <a:solidFill>
                <a:srgbClr val="595959"/>
              </a:solidFill>
            </a:endParaRPr>
          </a:p>
          <a:p>
            <a:pPr marR="0" lvl="0" indent="-283210" algn="l" defTabSz="914400" rtl="0" eaLnBrk="1" fontAlgn="auto" latinLnBrk="0" hangingPunct="1">
              <a:lnSpc>
                <a:spcPct val="100000"/>
              </a:lnSpc>
              <a:buClr>
                <a:srgbClr val="003871"/>
              </a:buClr>
              <a:buSzTx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/>
                <a:cs typeface="Poppins ExtraLight"/>
              </a:rPr>
              <a:t>Golang: Identifiers</a:t>
            </a:r>
          </a:p>
        </p:txBody>
      </p:sp>
    </p:spTree>
    <p:extLst>
      <p:ext uri="{BB962C8B-B14F-4D97-AF65-F5344CB8AC3E}">
        <p14:creationId xmlns:p14="http://schemas.microsoft.com/office/powerpoint/2010/main" val="2667102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062-C089-4F23-6CDD-78B982AF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Scope of Variable</a:t>
            </a:r>
            <a:endParaRPr lang="en-US" dirty="0">
              <a:latin typeface="Trebuchet MS"/>
              <a:cs typeface="Poppins Extra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BC0-2899-9431-EC25-13BF24CE50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Variables that are declared inside a function or a block are termed as Local variables. </a:t>
            </a:r>
            <a:endParaRPr lang="en-GB" sz="1800" b="1">
              <a:latin typeface="Arial"/>
              <a:ea typeface="Lato"/>
              <a:cs typeface="Arial"/>
            </a:endParaRPr>
          </a:p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Not accessible outside the function or block.</a:t>
            </a:r>
            <a:endParaRPr lang="en-GB" sz="1800" b="1">
              <a:latin typeface="Arial"/>
              <a:ea typeface="Lato"/>
              <a:cs typeface="Arial"/>
            </a:endParaRPr>
          </a:p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Can also be declared inside the for. inside a function.</a:t>
            </a:r>
            <a:endParaRPr lang="en-GB" sz="1800"/>
          </a:p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Can be accessed by the nested code blocks inside a function.</a:t>
            </a:r>
            <a:endParaRPr lang="en-GB" sz="1800"/>
          </a:p>
          <a:p>
            <a:pPr indent="-283210"/>
            <a:r>
              <a:rPr lang="en-GB" sz="1800">
                <a:latin typeface="Arial"/>
                <a:ea typeface="Lato"/>
                <a:cs typeface="Arial"/>
              </a:rPr>
              <a:t>Also known as  block variables.</a:t>
            </a:r>
            <a:endParaRPr lang="en-GB" sz="1800"/>
          </a:p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These variables </a:t>
            </a:r>
            <a:r>
              <a:rPr lang="en-GB" sz="1800">
                <a:latin typeface="Arial"/>
                <a:ea typeface="Lato"/>
                <a:cs typeface="Arial"/>
              </a:rPr>
              <a:t>are garbage collected after the function’s execution is over.</a:t>
            </a:r>
            <a:endParaRPr lang="en-GB" sz="1800"/>
          </a:p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A variable which is declared inside a loop body will not be visible to the outside of loop body.</a:t>
            </a:r>
            <a:endParaRPr lang="en-GB" sz="1800" dirty="0"/>
          </a:p>
          <a:p>
            <a:pPr indent="-283210"/>
            <a:endParaRPr lang="en-GB" b="1" dirty="0">
              <a:latin typeface="Arial"/>
              <a:ea typeface="Lato"/>
              <a:cs typeface="Arial"/>
            </a:endParaRP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624FD-3A68-9C96-9BC6-FAA96194F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Local Variable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62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rial"/>
                <a:ea typeface="Lato"/>
                <a:cs typeface="Arial"/>
              </a:rPr>
              <a:t>Global Variable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  <a:cs typeface="Poppins ExtraLight"/>
              </a:rPr>
              <a:t>Golang:</a:t>
            </a:r>
            <a:r>
              <a:rPr lang="en-US">
                <a:latin typeface="Arial"/>
                <a:cs typeface="Arial"/>
              </a:rPr>
              <a:t>Scope of Variable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/>
              <a:t>The variables which are defined outside of a function or a block is termed as Global variables.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/>
              <a:t>These are available throughout the lifetime of a program.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/>
              <a:t>These are declared at the top of the program outside all of the functions or blocks.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/>
              <a:t>These can be accessed from any portion of the program.</a:t>
            </a:r>
          </a:p>
          <a:p>
            <a:pPr indent="-283210">
              <a:buClr>
                <a:srgbClr val="003871"/>
              </a:buClr>
              <a:defRPr/>
            </a:pP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4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4216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  <a:cs typeface="Poppins ExtraLight"/>
              </a:rPr>
              <a:t>Golang:Type casting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Golang doesn't support implicit type conversion.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Golang thows error, if variable/exception returns different type than that of the assigned variable</a:t>
            </a:r>
            <a:endParaRPr lang="en-US"/>
          </a:p>
          <a:p>
            <a:pPr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Type casting can be achived as below</a:t>
            </a:r>
            <a:endParaRPr lang="en-US" sz="1400"/>
          </a:p>
          <a:p>
            <a:pPr indent="0">
              <a:buClr>
                <a:srgbClr val="003871"/>
              </a:buClr>
              <a:buNone/>
              <a:defRPr/>
            </a:pPr>
            <a:r>
              <a:rPr lang="en-US">
                <a:latin typeface="Arial"/>
                <a:ea typeface="Lato"/>
                <a:cs typeface="Arial"/>
              </a:rPr>
              <a:t>      Type(Variable-name)</a:t>
            </a:r>
            <a:endParaRPr lang="en-US" sz="1400" dirty="0"/>
          </a:p>
          <a:p>
            <a:pPr indent="0">
              <a:buNone/>
              <a:defRPr/>
            </a:pPr>
            <a:endParaRPr lang="en-US" sz="1400" dirty="0"/>
          </a:p>
          <a:p>
            <a:pPr indent="0">
              <a:buNone/>
              <a:defRPr/>
            </a:pPr>
            <a:r>
              <a:rPr lang="en-US">
                <a:latin typeface="Arial"/>
                <a:ea typeface="Lato"/>
                <a:cs typeface="Arial"/>
              </a:rPr>
              <a:t>Eg.</a:t>
            </a:r>
            <a:endParaRPr lang="en-US" dirty="0"/>
          </a:p>
          <a:p>
            <a:pPr indent="0">
              <a:buNone/>
              <a:defRPr/>
            </a:pPr>
            <a:r>
              <a:rPr lang="en-US">
                <a:latin typeface="Arial"/>
                <a:ea typeface="Lato"/>
                <a:cs typeface="Arial"/>
              </a:rPr>
              <a:t>       var i int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0">
              <a:buNone/>
              <a:defRPr/>
            </a:pPr>
            <a:r>
              <a:rPr lang="en-US">
                <a:latin typeface="Arial"/>
                <a:ea typeface="Lato"/>
                <a:cs typeface="Arial"/>
              </a:rPr>
              <a:t>       var f float64 = 10.55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0">
              <a:buNone/>
              <a:defRPr/>
            </a:pPr>
            <a:r>
              <a:rPr lang="en-US">
                <a:latin typeface="Arial"/>
                <a:ea typeface="Lato"/>
                <a:cs typeface="Arial"/>
              </a:rPr>
              <a:t>       i = int(f)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>
              <a:buClr>
                <a:srgbClr val="003871"/>
              </a:buClr>
              <a:defRPr/>
            </a:pPr>
            <a:endParaRPr lang="en-US" sz="14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4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9995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  <a:cs typeface="Poppins ExtraLight"/>
              </a:rPr>
              <a:t>Golang:Declaring variable with :=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b="1">
                <a:latin typeface="Arial"/>
                <a:ea typeface="Lato"/>
                <a:cs typeface="Arial"/>
              </a:rPr>
              <a:t>:= </a:t>
            </a:r>
            <a:r>
              <a:rPr lang="en-US">
                <a:latin typeface="Arial"/>
                <a:ea typeface="Lato"/>
                <a:cs typeface="Arial"/>
              </a:rPr>
              <a:t>is known as short variable declaration operator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Creates the variables having a proper name and initial value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Declare and initialize the </a:t>
            </a:r>
            <a:r>
              <a:rPr lang="en-US" b="1">
                <a:latin typeface="Arial"/>
                <a:ea typeface="Lato"/>
                <a:cs typeface="Arial"/>
              </a:rPr>
              <a:t>local variables</a:t>
            </a:r>
            <a:r>
              <a:rPr lang="en-US">
                <a:latin typeface="Arial"/>
                <a:ea typeface="Lato"/>
                <a:cs typeface="Arial"/>
              </a:rPr>
              <a:t> inside the functions</a:t>
            </a:r>
            <a:endParaRPr lang="en-US"/>
          </a:p>
          <a:p>
            <a:pPr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Type of the variable is determined by the type of the expression</a:t>
            </a:r>
            <a:endParaRPr lang="en-US" sz="1400" dirty="0">
              <a:latin typeface="Arial"/>
              <a:ea typeface="Lato"/>
              <a:cs typeface="Arial"/>
            </a:endParaRPr>
          </a:p>
          <a:p>
            <a:pPr indent="0">
              <a:buNone/>
              <a:defRPr/>
            </a:pPr>
            <a:r>
              <a:rPr lang="en-US">
                <a:latin typeface="Arial"/>
                <a:ea typeface="Lato"/>
                <a:cs typeface="Arial"/>
              </a:rPr>
              <a:t>Syntax </a:t>
            </a:r>
            <a:r>
              <a:rPr lang="en-US" b="1" i="1">
                <a:latin typeface="Arial"/>
                <a:ea typeface="Lato"/>
                <a:cs typeface="Arial"/>
              </a:rPr>
              <a:t>variable_name := expression or value</a:t>
            </a:r>
            <a:endParaRPr lang="en-US" sz="1400" b="1" i="1" dirty="0"/>
          </a:p>
          <a:p>
            <a:pPr indent="-283210">
              <a:defRPr/>
            </a:pP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  <a:hlinkClick r:id="rId2"/>
              </a:rPr>
              <a:t>https://github.com/mail2sada/GolangTraining/blob/main/training_material/GolangTrainingContent.xlsx</a:t>
            </a:r>
            <a:endParaRPr lang="en-US" b="1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>
                <a:latin typeface="Arial"/>
                <a:ea typeface="Lato"/>
                <a:cs typeface="Arial"/>
              </a:rPr>
              <a:t>Refer sheet var vs SDO</a:t>
            </a: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396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Decision Making statement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>
                <a:latin typeface="Arial"/>
                <a:ea typeface="Lato"/>
                <a:cs typeface="Arial"/>
              </a:rPr>
              <a:t>Golang supports decision making with if/if-else/if-elseif and switch case statements</a:t>
            </a:r>
          </a:p>
          <a:p>
            <a:pPr indent="-283210"/>
            <a:r>
              <a:rPr lang="en-GB" b="1">
                <a:latin typeface="Arial"/>
                <a:ea typeface="Lato"/>
                <a:cs typeface="Arial"/>
              </a:rPr>
              <a:t>if</a:t>
            </a:r>
            <a:r>
              <a:rPr lang="en-GB">
                <a:latin typeface="Arial"/>
                <a:ea typeface="Lato"/>
                <a:cs typeface="Arial"/>
              </a:rPr>
              <a:t> statement - executes some code if one condition is true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-283210"/>
            <a:r>
              <a:rPr lang="en-GB" b="1">
                <a:latin typeface="Arial"/>
                <a:ea typeface="Lato"/>
                <a:cs typeface="Arial"/>
              </a:rPr>
              <a:t>if...else</a:t>
            </a:r>
            <a:r>
              <a:rPr lang="en-GB">
                <a:latin typeface="Arial"/>
                <a:ea typeface="Lato"/>
                <a:cs typeface="Arial"/>
              </a:rPr>
              <a:t> statement - executes some code if a condition is true and another code if that condition is false</a:t>
            </a:r>
          </a:p>
          <a:p>
            <a:pPr indent="-283210"/>
            <a:r>
              <a:rPr lang="en-GB" b="1">
                <a:latin typeface="Arial"/>
                <a:ea typeface="Lato"/>
                <a:cs typeface="Arial"/>
              </a:rPr>
              <a:t>if...else if....else</a:t>
            </a:r>
            <a:r>
              <a:rPr lang="en-GB">
                <a:latin typeface="Arial"/>
                <a:ea typeface="Lato"/>
                <a:cs typeface="Arial"/>
              </a:rPr>
              <a:t> statement - executes different codes for more than two conditions</a:t>
            </a:r>
          </a:p>
          <a:p>
            <a:pPr indent="-283210"/>
            <a:r>
              <a:rPr lang="en-GB">
                <a:latin typeface="Arial"/>
                <a:ea typeface="Lato"/>
                <a:cs typeface="Arial"/>
              </a:rPr>
              <a:t>The </a:t>
            </a:r>
            <a:r>
              <a:rPr lang="en-GB" b="1">
                <a:latin typeface="Arial"/>
                <a:ea typeface="Lato"/>
                <a:cs typeface="Arial"/>
              </a:rPr>
              <a:t>switch...case</a:t>
            </a:r>
            <a:r>
              <a:rPr lang="en-GB">
                <a:latin typeface="Arial"/>
                <a:ea typeface="Lato"/>
                <a:cs typeface="Arial"/>
              </a:rPr>
              <a:t> statement - selects one of many blocks of code to be executed</a:t>
            </a:r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344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Decision Making statement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/>
              <a:t>The if statement is used to execute a block of code only if the specified condition evaluates to true.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 if  condition { </a:t>
            </a:r>
            <a:r>
              <a:rPr lang="en-GB" dirty="0">
                <a:latin typeface="Arial"/>
                <a:ea typeface="Lato"/>
                <a:cs typeface="Arial"/>
              </a:rPr>
              <a:t>
</a:t>
            </a:r>
            <a:r>
              <a:rPr lang="en-GB">
                <a:latin typeface="Arial"/>
                <a:ea typeface="Lato"/>
                <a:cs typeface="Arial"/>
              </a:rPr>
              <a:t>               // code to be executed if condition is true</a:t>
            </a:r>
            <a:r>
              <a:rPr lang="en-GB" dirty="0">
                <a:latin typeface="Arial"/>
                <a:ea typeface="Lato"/>
                <a:cs typeface="Arial"/>
              </a:rPr>
              <a:t>
</a:t>
            </a:r>
            <a:r>
              <a:rPr lang="en-GB">
                <a:latin typeface="Arial"/>
                <a:ea typeface="Lato"/>
                <a:cs typeface="Arial"/>
              </a:rPr>
              <a:t>            }</a:t>
            </a:r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>
                <a:latin typeface="Arial"/>
                <a:ea typeface="Lato"/>
                <a:cs typeface="Arial"/>
              </a:rPr>
              <a:t>if statement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959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Decision Making statement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>
                <a:latin typeface="Arial"/>
                <a:ea typeface="Lato"/>
                <a:cs typeface="Arial"/>
              </a:rPr>
              <a:t>if....else statement allows to execute one block of code, if the specified condition is evaluates to true and another block of code if it is evaluates to false..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  if  condition { 
           // code to be executed if condition is true
         } else {
</a:t>
            </a:r>
            <a:r>
              <a:rPr lang="en-GB">
                <a:latin typeface="Arial"/>
                <a:ea typeface="Lato"/>
                <a:cs typeface="Arial"/>
              </a:rPr>
              <a:t>           // code to be executed if condition is false</a:t>
            </a:r>
            <a:r>
              <a:rPr lang="en-GB" dirty="0">
                <a:latin typeface="Arial"/>
                <a:ea typeface="Lato"/>
                <a:cs typeface="Arial"/>
              </a:rPr>
              <a:t>
</a:t>
            </a:r>
            <a:r>
              <a:rPr lang="en-GB">
                <a:latin typeface="Arial"/>
                <a:ea typeface="Lato"/>
                <a:cs typeface="Arial"/>
              </a:rPr>
              <a:t>        }</a:t>
            </a:r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>
                <a:latin typeface="Arial"/>
                <a:ea typeface="Lato"/>
                <a:cs typeface="Arial"/>
              </a:rPr>
              <a:t>if else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831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Decision Making statement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>
                <a:latin typeface="Arial"/>
                <a:ea typeface="Lato"/>
                <a:cs typeface="Arial"/>
              </a:rPr>
              <a:t>if...else if...else statement allows to combine multiple if...else statements.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if  condition-1 { 
          // code to be executed if condition-1 is true
       } else if condition-2 {
         // code to be executed if condition-2 is true
       } else {
</a:t>
            </a:r>
            <a:r>
              <a:rPr lang="en-GB">
                <a:latin typeface="Arial"/>
                <a:ea typeface="Lato"/>
                <a:cs typeface="Arial"/>
              </a:rPr>
              <a:t>         // code to be executed if both condition1 and condition2 are false</a:t>
            </a:r>
            <a:r>
              <a:rPr lang="en-GB" dirty="0">
                <a:latin typeface="Arial"/>
                <a:ea typeface="Lato"/>
                <a:cs typeface="Arial"/>
              </a:rPr>
              <a:t>
</a:t>
            </a:r>
            <a:r>
              <a:rPr lang="en-GB">
                <a:latin typeface="Arial"/>
                <a:ea typeface="Lato"/>
                <a:cs typeface="Arial"/>
              </a:rPr>
              <a:t>       }  </a:t>
            </a:r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b="1">
                <a:latin typeface="Arial"/>
                <a:ea typeface="Lato"/>
                <a:cs typeface="Arial"/>
              </a:rPr>
              <a:t>if...else if....else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177154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Decision Making statement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>
                <a:latin typeface="Arial"/>
                <a:ea typeface="Lato"/>
                <a:cs typeface="Arial"/>
              </a:rPr>
              <a:t>The if statement supports a composite syntax where the tested expression is preceded by an initialization statement.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if  var declaration;  condition { 
</a:t>
            </a:r>
            <a:r>
              <a:rPr lang="en-GB">
                <a:latin typeface="Arial"/>
                <a:ea typeface="Lato"/>
                <a:cs typeface="Arial"/>
              </a:rPr>
              <a:t>           // code to be executed if condition is true</a:t>
            </a:r>
            <a:r>
              <a:rPr lang="en-GB" dirty="0">
                <a:latin typeface="Arial"/>
                <a:ea typeface="Lato"/>
                <a:cs typeface="Arial"/>
              </a:rPr>
              <a:t>
</a:t>
            </a:r>
            <a:r>
              <a:rPr lang="en-GB">
                <a:latin typeface="Arial"/>
                <a:ea typeface="Lato"/>
                <a:cs typeface="Arial"/>
              </a:rPr>
              <a:t>       } </a:t>
            </a:r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Golang - if statement initialization</a:t>
            </a:r>
            <a:endParaRPr lang="en-US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49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Decision Making statement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>
                <a:latin typeface="Arial"/>
                <a:ea typeface="Lato"/>
                <a:cs typeface="Arial"/>
              </a:rPr>
              <a:t>The switch statement is used to select one of many blocks of code to be executed.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switch &lt;switch-variable&gt; {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case 1: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 &lt;stmt&gt;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case 2: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  &lt;stmt&gt;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default: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      &lt;stmt&gt;</a:t>
            </a:r>
            <a:endParaRPr lang="en-GB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 }  </a:t>
            </a:r>
            <a:endParaRPr lang="en-GB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Golang - switch Statement</a:t>
            </a:r>
            <a:endParaRPr lang="en-US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5742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122" y="1427753"/>
            <a:ext cx="11528573" cy="47798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2400" dirty="0">
                <a:latin typeface="Arial"/>
                <a:ea typeface="Lato"/>
                <a:cs typeface="Arial"/>
              </a:rPr>
              <a:t>A variable is the name of a memory location, that stores a data of a specific data type</a:t>
            </a:r>
            <a:endParaRPr lang="en-US" dirty="0"/>
          </a:p>
          <a:p>
            <a:pPr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4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 Each variable has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type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size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range</a:t>
            </a:r>
            <a:endParaRPr lang="en-US" sz="2200" dirty="0"/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operations</a:t>
            </a:r>
            <a:endParaRPr lang="en-US" sz="2200" dirty="0"/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endParaRPr lang="en-US" dirty="0">
              <a:solidFill>
                <a:srgbClr val="595959"/>
              </a:solidFill>
              <a:latin typeface="Arial"/>
              <a:ea typeface="Lato"/>
              <a:cs typeface="Arial"/>
            </a:endParaRPr>
          </a:p>
          <a:p>
            <a:pPr marL="457200" lvl="1"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[explain with </a:t>
            </a:r>
            <a:r>
              <a:rPr lang="en-US" dirty="0" err="1">
                <a:solidFill>
                  <a:srgbClr val="595959"/>
                </a:solidFill>
                <a:latin typeface="Arial"/>
                <a:ea typeface="Lato"/>
                <a:cs typeface="Arial"/>
              </a:rPr>
              <a:t>helloworld.go</a:t>
            </a:r>
            <a:r>
              <a:rPr lang="en-US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]</a:t>
            </a:r>
            <a:endParaRPr lang="en-US">
              <a:solidFill>
                <a:srgbClr val="595959"/>
              </a:solidFill>
            </a:endParaRPr>
          </a:p>
          <a:p>
            <a:pPr marR="0" lvl="0" indent="-283210" algn="l" defTabSz="914400" rtl="0" eaLnBrk="1" fontAlgn="auto" latinLnBrk="0" hangingPunct="1">
              <a:lnSpc>
                <a:spcPct val="100000"/>
              </a:lnSpc>
              <a:buClr>
                <a:srgbClr val="003871"/>
              </a:buClr>
              <a:buSzTx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/>
                <a:cs typeface="Poppins ExtraLight"/>
              </a:rPr>
              <a:t>Golang: Variables</a:t>
            </a:r>
          </a:p>
        </p:txBody>
      </p:sp>
    </p:spTree>
    <p:extLst>
      <p:ext uri="{BB962C8B-B14F-4D97-AF65-F5344CB8AC3E}">
        <p14:creationId xmlns:p14="http://schemas.microsoft.com/office/powerpoint/2010/main" val="4084584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Trebuchet MS"/>
                <a:cs typeface="Poppins ExtraLight"/>
              </a:rPr>
              <a:t>Golang: loop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>
                <a:latin typeface="Arial"/>
                <a:ea typeface="Lato"/>
                <a:cs typeface="Arial"/>
              </a:rPr>
              <a:t>Golang supports only for loop</a:t>
            </a:r>
            <a:endParaRPr lang="en-GB" dirty="0"/>
          </a:p>
          <a:p>
            <a:pPr indent="-283210"/>
            <a:r>
              <a:rPr lang="en-GB">
                <a:latin typeface="Arial"/>
                <a:ea typeface="Lato"/>
                <a:cs typeface="Arial"/>
              </a:rPr>
              <a:t>While loop can be achieved with for condition loop</a:t>
            </a:r>
            <a:endParaRPr lang="en-GB" dirty="0"/>
          </a:p>
          <a:p>
            <a:pPr indent="-283210"/>
            <a:r>
              <a:rPr lang="en-GB">
                <a:latin typeface="Arial"/>
                <a:ea typeface="Lato"/>
                <a:cs typeface="Arial"/>
              </a:rPr>
              <a:t>Do while loop can't be achieved in Golang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-283210"/>
            <a:r>
              <a:rPr lang="en-GB">
                <a:latin typeface="Arial"/>
                <a:ea typeface="Lato"/>
                <a:cs typeface="Arial"/>
              </a:rPr>
              <a:t>break and continue holds the same significas as that of C/C++/Java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for &lt;initialiser&gt;;&lt;condition&gt;; increment {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&lt;stmts&gt;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}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for &lt;condition&gt; {</a:t>
            </a:r>
            <a:endParaRPr lang="en-GB" dirty="0"/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   &lt;stmts&gt;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r>
              <a:rPr lang="en-GB">
                <a:latin typeface="Arial"/>
                <a:ea typeface="Lato"/>
                <a:cs typeface="Arial"/>
              </a:rPr>
              <a:t>   }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>
                <a:latin typeface="Arial"/>
                <a:ea typeface="Lato"/>
                <a:cs typeface="Arial"/>
              </a:rPr>
              <a:t>For loop</a:t>
            </a:r>
            <a:endParaRPr lang="en-US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4073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8A4-17CC-2369-5B60-DFAEC609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25" y="182586"/>
            <a:ext cx="11331222" cy="917258"/>
          </a:xfrm>
        </p:spPr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Variable Naming convention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7FE4-7BFD-95A8-735D-146B0E0134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1800">
                <a:latin typeface="Arial"/>
                <a:ea typeface="Lato"/>
                <a:cs typeface="Arial"/>
              </a:rPr>
              <a:t>Variable name can only start with a letter or an underscore</a:t>
            </a:r>
          </a:p>
          <a:p>
            <a:pPr indent="-283210"/>
            <a:r>
              <a:rPr lang="en-US" sz="1800" dirty="0">
                <a:latin typeface="Arial"/>
                <a:ea typeface="Lato"/>
                <a:cs typeface="Arial"/>
              </a:rPr>
              <a:t>It can be followed by any number of letters, numbers or underscores after that</a:t>
            </a:r>
          </a:p>
          <a:p>
            <a:pPr indent="-283210"/>
            <a:r>
              <a:rPr lang="en-US" sz="1800" dirty="0">
                <a:latin typeface="Arial"/>
                <a:ea typeface="Lato"/>
                <a:cs typeface="Arial"/>
              </a:rPr>
              <a:t>Go is case sensitive so uppercase and lowercase letters are treated differently</a:t>
            </a:r>
          </a:p>
          <a:p>
            <a:pPr indent="-283210"/>
            <a:r>
              <a:rPr lang="en-US" sz="1800" dirty="0">
                <a:latin typeface="Arial"/>
                <a:ea typeface="Lato"/>
                <a:cs typeface="Arial"/>
              </a:rPr>
              <a:t>The variable name cannot be any keyword name in Go</a:t>
            </a:r>
          </a:p>
          <a:p>
            <a:pPr indent="-283210"/>
            <a:r>
              <a:rPr lang="en-US" sz="1800" dirty="0">
                <a:latin typeface="Arial"/>
                <a:ea typeface="Lato"/>
                <a:cs typeface="Arial"/>
              </a:rPr>
              <a:t>There is no limit on the length of the variable name.</a:t>
            </a:r>
          </a:p>
          <a:p>
            <a:pPr indent="-283210"/>
            <a:endParaRPr lang="en-US" sz="18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73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Variable can be declared using keyword </a:t>
            </a:r>
            <a:r>
              <a:rPr lang="en-US" sz="2400" b="1" i="1" dirty="0">
                <a:latin typeface="Arial"/>
                <a:ea typeface="Lato"/>
                <a:cs typeface="Arial"/>
              </a:rPr>
              <a:t>var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1600" dirty="0">
                <a:latin typeface="Arial"/>
                <a:ea typeface="Lato"/>
                <a:cs typeface="Arial"/>
              </a:rPr>
              <a:t>Syntax:    </a:t>
            </a:r>
            <a:r>
              <a:rPr lang="en-US" sz="1600" b="1" dirty="0">
                <a:latin typeface="Arial"/>
                <a:ea typeface="Lato"/>
                <a:cs typeface="Arial"/>
              </a:rPr>
              <a:t>var &lt;</a:t>
            </a:r>
            <a:r>
              <a:rPr lang="en-US" sz="1600" b="1" dirty="0" err="1">
                <a:latin typeface="Arial"/>
                <a:ea typeface="Lato"/>
                <a:cs typeface="Arial"/>
              </a:rPr>
              <a:t>variable_name</a:t>
            </a:r>
            <a:r>
              <a:rPr lang="en-US" sz="1600" b="1" dirty="0">
                <a:latin typeface="Arial"/>
                <a:ea typeface="Lato"/>
                <a:cs typeface="Arial"/>
              </a:rPr>
              <a:t>&gt; &lt;type&gt;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1600" b="1" dirty="0">
                <a:latin typeface="Arial"/>
                <a:ea typeface="Lato"/>
                <a:cs typeface="Arial"/>
              </a:rPr>
              <a:t>var &lt;</a:t>
            </a:r>
            <a:r>
              <a:rPr lang="en-US" sz="1600" b="1" dirty="0" err="1">
                <a:latin typeface="Arial"/>
                <a:ea typeface="Lato"/>
                <a:cs typeface="Arial"/>
              </a:rPr>
              <a:t>variable_name</a:t>
            </a:r>
            <a:r>
              <a:rPr lang="en-US" sz="1600" b="1" dirty="0">
                <a:latin typeface="Arial"/>
                <a:ea typeface="Lato"/>
                <a:cs typeface="Arial"/>
              </a:rPr>
              <a:t>&gt; &lt;type&gt; = &lt;value&gt;</a:t>
            </a:r>
            <a:endParaRPr lang="en-US" sz="1600" b="1" dirty="0"/>
          </a:p>
          <a:p>
            <a:pPr indent="0">
              <a:spcAft>
                <a:spcPts val="1200"/>
              </a:spcAft>
              <a:buNone/>
            </a:pPr>
            <a:r>
              <a:rPr lang="en-US" sz="1600" b="1" dirty="0">
                <a:latin typeface="Arial"/>
                <a:ea typeface="Lato"/>
                <a:cs typeface="Arial"/>
              </a:rPr>
              <a:t>var &lt;name1&gt;, &lt;name2&gt;</a:t>
            </a:r>
            <a:r>
              <a:rPr lang="en-US" sz="1600" dirty="0">
                <a:latin typeface="Arial"/>
                <a:ea typeface="Lato"/>
                <a:cs typeface="Arial"/>
              </a:rPr>
              <a:t>,….</a:t>
            </a:r>
            <a:r>
              <a:rPr lang="en-US" sz="1600" b="1" dirty="0">
                <a:latin typeface="Arial"/>
                <a:ea typeface="Lato"/>
                <a:cs typeface="Arial"/>
              </a:rPr>
              <a:t>&lt;</a:t>
            </a:r>
            <a:r>
              <a:rPr lang="en-US" sz="1600" b="1" dirty="0" err="1">
                <a:latin typeface="Arial"/>
                <a:ea typeface="Lato"/>
                <a:cs typeface="Arial"/>
              </a:rPr>
              <a:t>nameN</a:t>
            </a:r>
            <a:r>
              <a:rPr lang="en-US" sz="1600" b="1" dirty="0">
                <a:latin typeface="Arial"/>
                <a:ea typeface="Lato"/>
                <a:cs typeface="Arial"/>
              </a:rPr>
              <a:t>&gt; &lt;type&gt;</a:t>
            </a:r>
            <a:endParaRPr lang="en-US" sz="1600" b="1" dirty="0"/>
          </a:p>
          <a:p>
            <a:pPr indent="0">
              <a:spcAft>
                <a:spcPts val="1200"/>
              </a:spcAft>
              <a:buNone/>
            </a:pPr>
            <a:r>
              <a:rPr lang="en-US" sz="1600" b="1" dirty="0">
                <a:latin typeface="Arial"/>
                <a:ea typeface="Lato"/>
                <a:cs typeface="Arial"/>
              </a:rPr>
              <a:t>var &lt;name1&gt;, &lt;name2&gt;, …..,&lt;</a:t>
            </a:r>
            <a:r>
              <a:rPr lang="en-US" sz="1600" b="1" dirty="0" err="1">
                <a:latin typeface="Arial"/>
                <a:ea typeface="Lato"/>
                <a:cs typeface="Arial"/>
              </a:rPr>
              <a:t>nameN</a:t>
            </a:r>
            <a:r>
              <a:rPr lang="en-US" sz="1600" b="1" dirty="0">
                <a:latin typeface="Arial"/>
                <a:ea typeface="Lato"/>
                <a:cs typeface="Arial"/>
              </a:rPr>
              <a:t>&gt; &lt;type&gt; = &lt;value1&gt;, &lt;value2&gt;, …..,&lt;</a:t>
            </a:r>
            <a:r>
              <a:rPr lang="en-US" sz="1600" b="1" dirty="0" err="1">
                <a:latin typeface="Arial"/>
                <a:ea typeface="Lato"/>
                <a:cs typeface="Arial"/>
              </a:rPr>
              <a:t>valueN</a:t>
            </a:r>
            <a:r>
              <a:rPr lang="en-US" sz="1600" b="1" dirty="0">
                <a:latin typeface="Arial"/>
                <a:ea typeface="Lato"/>
                <a:cs typeface="Arial"/>
              </a:rPr>
              <a:t>&gt;</a:t>
            </a:r>
            <a:endParaRPr lang="en-US" sz="1600" b="1" dirty="0"/>
          </a:p>
          <a:p>
            <a:pPr indent="0">
              <a:spcAft>
                <a:spcPts val="1200"/>
              </a:spcAft>
              <a:buNone/>
            </a:pPr>
            <a:r>
              <a:rPr lang="en-US" sz="1600" b="1" dirty="0">
                <a:latin typeface="Arial"/>
                <a:ea typeface="Lato"/>
                <a:cs typeface="Arial"/>
              </a:rPr>
              <a:t>var &lt;</a:t>
            </a:r>
            <a:r>
              <a:rPr lang="en-US" sz="1600" b="1" dirty="0" err="1">
                <a:latin typeface="Arial"/>
                <a:ea typeface="Lato"/>
                <a:cs typeface="Arial"/>
              </a:rPr>
              <a:t>varialbe_name</a:t>
            </a:r>
            <a:r>
              <a:rPr lang="en-US" sz="1600" b="1" dirty="0">
                <a:latin typeface="Arial"/>
                <a:ea typeface="Lato"/>
                <a:cs typeface="Arial"/>
              </a:rPr>
              <a:t>&gt; = &lt;value&gt;</a:t>
            </a:r>
            <a:endParaRPr lang="en-US" sz="1600" b="1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Variable declaration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Local variable</a:t>
            </a:r>
            <a:endParaRPr lang="en-US" sz="2200" dirty="0"/>
          </a:p>
          <a:p>
            <a:pPr marL="740410" lvl="1" indent="-283210">
              <a:spcAft>
                <a:spcPts val="1200"/>
              </a:spcAft>
            </a:pPr>
            <a:r>
              <a:rPr lang="en-US" sz="2000">
                <a:latin typeface="Arial"/>
                <a:ea typeface="Lato"/>
                <a:cs typeface="Arial"/>
              </a:rPr>
              <a:t>Variables which are defined within a block or a function level</a:t>
            </a:r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000">
                <a:latin typeface="Arial"/>
                <a:ea typeface="Lato"/>
                <a:cs typeface="Arial"/>
              </a:rPr>
              <a:t>Only be accessed from within their block or function</a:t>
            </a:r>
            <a:endParaRPr lang="en-US" sz="2000" dirty="0">
              <a:latin typeface="Arial"/>
              <a:ea typeface="Lato"/>
              <a:cs typeface="Arial"/>
            </a:endParaRPr>
          </a:p>
          <a:p>
            <a:pPr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Global variable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Global variable are available throughout the lifetime of a program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 variable declared at the top of a file, outside the scope of any function or block.</a:t>
            </a:r>
          </a:p>
          <a:p>
            <a:pPr marL="740410" lvl="1" indent="-283210">
              <a:spcAft>
                <a:spcPts val="1200"/>
              </a:spcAft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Scope of variable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3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Packages and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Package is a way to reuse the code</a:t>
            </a:r>
            <a:endParaRPr lang="en-US" sz="2200" dirty="0"/>
          </a:p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Package is way to group code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 err="1">
                <a:latin typeface="Arial"/>
                <a:ea typeface="Lato"/>
                <a:cs typeface="Arial"/>
              </a:rPr>
              <a:t>Eg.</a:t>
            </a:r>
            <a:r>
              <a:rPr lang="en-US" sz="2000" dirty="0">
                <a:latin typeface="Arial"/>
                <a:ea typeface="Lato"/>
                <a:cs typeface="Arial"/>
              </a:rPr>
              <a:t> math package having functions related with </a:t>
            </a:r>
            <a:r>
              <a:rPr lang="en-US" sz="2000" dirty="0" err="1">
                <a:latin typeface="Arial"/>
                <a:ea typeface="Lato"/>
                <a:cs typeface="Arial"/>
              </a:rPr>
              <a:t>maths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Every go source(.go) belongs to a package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source code will have first line as package, indicates source code in the belonging to package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Specified with key word package &lt;</a:t>
            </a:r>
            <a:r>
              <a:rPr lang="en-US" sz="2000" dirty="0" err="1">
                <a:latin typeface="Arial"/>
                <a:ea typeface="Lato"/>
                <a:cs typeface="Arial"/>
              </a:rPr>
              <a:t>package_name</a:t>
            </a:r>
            <a:r>
              <a:rPr lang="en-US" sz="2000" dirty="0">
                <a:latin typeface="Arial"/>
                <a:ea typeface="Lato"/>
                <a:cs typeface="Arial"/>
              </a:rPr>
              <a:t>&gt;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60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Keywords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>
                <a:latin typeface="Arial"/>
                <a:ea typeface="Lato"/>
                <a:cs typeface="Arial"/>
              </a:rPr>
              <a:t>Keywords are basic constructs of program</a:t>
            </a:r>
            <a:endParaRPr lang="en-US" sz="22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has 25 keywords</a:t>
            </a:r>
          </a:p>
          <a:p>
            <a:pPr lvl="2" indent="-22352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 err="1">
                <a:latin typeface="Arial"/>
                <a:ea typeface="Lato"/>
                <a:cs typeface="Arial"/>
              </a:rPr>
              <a:t>Eg.</a:t>
            </a:r>
            <a:r>
              <a:rPr lang="en-US" sz="2000" dirty="0">
                <a:latin typeface="Arial"/>
                <a:ea typeface="Lato"/>
                <a:cs typeface="Arial"/>
              </a:rPr>
              <a:t> Break, continue, etc...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  <a:hlinkClick r:id="rId2"/>
              </a:rPr>
              <a:t>https://github.com/mail2sada/GolangTraining/blob/main/training_material/GolangTrainingContent.xlsx</a:t>
            </a:r>
            <a:endParaRPr lang="en-US"/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Visit keyword sheet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75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rebuchet MS"/>
                <a:cs typeface="Poppins ExtraLight"/>
              </a:rPr>
              <a:t>Golang: Data Type</a:t>
            </a:r>
            <a:endParaRPr lang="en-US" dirty="0">
              <a:latin typeface="Trebuchet MS"/>
              <a:cs typeface="Poppins ExtraLigh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Go is a statically typed </a:t>
            </a:r>
            <a:r>
              <a:rPr lang="en-US" sz="2200" dirty="0" err="1">
                <a:latin typeface="Arial"/>
                <a:ea typeface="Lato"/>
                <a:cs typeface="Arial"/>
              </a:rPr>
              <a:t>langueage</a:t>
            </a:r>
            <a:endParaRPr lang="en-US" sz="2200" dirty="0" err="1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Every variable must have type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Go has below built in data types</a:t>
            </a: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Basic type: </a:t>
            </a:r>
            <a:r>
              <a:rPr lang="en-US" sz="1800" dirty="0">
                <a:latin typeface="Arial"/>
                <a:ea typeface="Lato"/>
                <a:cs typeface="Arial"/>
              </a:rPr>
              <a:t>Numbers, strings, and </a:t>
            </a:r>
            <a:r>
              <a:rPr lang="en-US" sz="1800" dirty="0" err="1">
                <a:latin typeface="Arial"/>
                <a:ea typeface="Lato"/>
                <a:cs typeface="Arial"/>
              </a:rPr>
              <a:t>booleans</a:t>
            </a:r>
            <a:r>
              <a:rPr lang="en-US" sz="1800" dirty="0">
                <a:latin typeface="Arial"/>
                <a:ea typeface="Lato"/>
                <a:cs typeface="Arial"/>
              </a:rPr>
              <a:t> come under this category.</a:t>
            </a:r>
          </a:p>
          <a:p>
            <a:pPr marL="740410" lvl="1" indent="-283210"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Aggregate type: </a:t>
            </a:r>
            <a:r>
              <a:rPr lang="en-US" sz="1800" dirty="0">
                <a:latin typeface="Arial"/>
                <a:ea typeface="Lato"/>
                <a:cs typeface="Arial"/>
              </a:rPr>
              <a:t>Array and structs come under this category.</a:t>
            </a:r>
            <a:endParaRPr lang="en-US" sz="1800" dirty="0"/>
          </a:p>
          <a:p>
            <a:pPr marL="740410" lvl="1" indent="-283210"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Reference type: </a:t>
            </a:r>
            <a:r>
              <a:rPr lang="en-US" sz="1800" dirty="0">
                <a:latin typeface="Arial"/>
                <a:ea typeface="Lato"/>
                <a:cs typeface="Arial"/>
              </a:rPr>
              <a:t>Pointers, slices, maps, functions, and channels come under this category.</a:t>
            </a:r>
            <a:endParaRPr lang="en-US" sz="1800" dirty="0"/>
          </a:p>
          <a:p>
            <a:pPr marL="740410" lvl="1" indent="-283210"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Interface type</a:t>
            </a:r>
            <a:endParaRPr lang="en-US" sz="1800" dirty="0"/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  <a:hlinkClick r:id="rId2"/>
              </a:rPr>
              <a:t>https://github.com/mail2sada/GolangTraining/blob/main/training_material/GolangTrainingContent.xlsx</a:t>
            </a:r>
            <a:endParaRPr lang="en-US"/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Refer sheet Datatypes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366129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Mavenir</vt:lpstr>
      <vt:lpstr>1_Mavenir</vt:lpstr>
      <vt:lpstr>Golang Training</vt:lpstr>
      <vt:lpstr>Golang: Identifiers</vt:lpstr>
      <vt:lpstr>Golang: Variables</vt:lpstr>
      <vt:lpstr>Golang: Variable Naming convention</vt:lpstr>
      <vt:lpstr>Golang: Variable declaration</vt:lpstr>
      <vt:lpstr>Golang: Scope of variable</vt:lpstr>
      <vt:lpstr>Packages and Modules</vt:lpstr>
      <vt:lpstr>Golang: Keywords</vt:lpstr>
      <vt:lpstr>Golang: Data Type</vt:lpstr>
      <vt:lpstr>Golang: Constant</vt:lpstr>
      <vt:lpstr>Golang: Enum</vt:lpstr>
      <vt:lpstr>Golang: Operators</vt:lpstr>
      <vt:lpstr>Golang:Arithmatic Operators</vt:lpstr>
      <vt:lpstr>Golang:Relational Operators</vt:lpstr>
      <vt:lpstr>Golang:Relational Operators</vt:lpstr>
      <vt:lpstr>Golang:Logical Operators</vt:lpstr>
      <vt:lpstr>Golang:Bitwise Operators </vt:lpstr>
      <vt:lpstr>Golang:Assignment Operators  </vt:lpstr>
      <vt:lpstr>Golang: Misc Operators</vt:lpstr>
      <vt:lpstr>Golang: Scope of Variable</vt:lpstr>
      <vt:lpstr>Golang:Scope of Variable </vt:lpstr>
      <vt:lpstr>Golang:Type casting </vt:lpstr>
      <vt:lpstr>Golang:Declaring variable with := </vt:lpstr>
      <vt:lpstr>Golang: Decision Making statement</vt:lpstr>
      <vt:lpstr>Golang: Decision Making statement</vt:lpstr>
      <vt:lpstr>Golang: Decision Making statement</vt:lpstr>
      <vt:lpstr>Golang: Decision Making statement</vt:lpstr>
      <vt:lpstr>Golang: Decision Making statement</vt:lpstr>
      <vt:lpstr>Golang: Decision Making statement</vt:lpstr>
      <vt:lpstr>Golang: loop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1181</cp:revision>
  <dcterms:created xsi:type="dcterms:W3CDTF">2022-10-05T08:51:42Z</dcterms:created>
  <dcterms:modified xsi:type="dcterms:W3CDTF">2023-02-12T16:35:37Z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